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68" r:id="rId6"/>
    <p:sldId id="269" r:id="rId7"/>
    <p:sldId id="270" r:id="rId8"/>
    <p:sldId id="271" r:id="rId9"/>
    <p:sldId id="280" r:id="rId10"/>
    <p:sldId id="281" r:id="rId11"/>
    <p:sldId id="282" r:id="rId12"/>
    <p:sldId id="272" r:id="rId13"/>
    <p:sldId id="273" r:id="rId14"/>
    <p:sldId id="283" r:id="rId15"/>
    <p:sldId id="262" r:id="rId16"/>
    <p:sldId id="263" r:id="rId17"/>
    <p:sldId id="264" r:id="rId18"/>
    <p:sldId id="265" r:id="rId19"/>
    <p:sldId id="266" r:id="rId20"/>
    <p:sldId id="278"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A70A04-DADA-4547-9952-FE178DD7AACD}" v="2" dt="2024-10-20T12:19:04.6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85" autoAdjust="0"/>
    <p:restoredTop sz="94660"/>
  </p:normalViewPr>
  <p:slideViewPr>
    <p:cSldViewPr snapToGrid="0">
      <p:cViewPr varScale="1">
        <p:scale>
          <a:sx n="47" d="100"/>
          <a:sy n="47" d="100"/>
        </p:scale>
        <p:origin x="114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D0393E-33BA-4E17-9B83-EADE7A8479ED}"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A825A-F5EF-4334-9378-3A881432FE1B}" type="slidenum">
              <a:rPr lang="en-US" smtClean="0"/>
              <a:t>‹#›</a:t>
            </a:fld>
            <a:endParaRPr lang="en-US"/>
          </a:p>
        </p:txBody>
      </p:sp>
    </p:spTree>
    <p:extLst>
      <p:ext uri="{BB962C8B-B14F-4D97-AF65-F5344CB8AC3E}">
        <p14:creationId xmlns:p14="http://schemas.microsoft.com/office/powerpoint/2010/main" val="2373959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E76FB80-45D6-469B-B881-0BB1FE854D09}" type="datetimeFigureOut">
              <a:rPr lang="en-US" smtClean="0"/>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98441F-F8E3-4D5F-959C-CDC3E6AE3421}" type="slidenum">
              <a:rPr lang="en-US" smtClean="0"/>
              <a:t>‹#›</a:t>
            </a:fld>
            <a:endParaRPr lang="en-US"/>
          </a:p>
        </p:txBody>
      </p:sp>
    </p:spTree>
    <p:extLst>
      <p:ext uri="{BB962C8B-B14F-4D97-AF65-F5344CB8AC3E}">
        <p14:creationId xmlns:p14="http://schemas.microsoft.com/office/powerpoint/2010/main" val="2441699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76FB80-45D6-469B-B881-0BB1FE854D09}" type="datetimeFigureOut">
              <a:rPr lang="en-US" smtClean="0"/>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98441F-F8E3-4D5F-959C-CDC3E6AE3421}" type="slidenum">
              <a:rPr lang="en-US" smtClean="0"/>
              <a:t>‹#›</a:t>
            </a:fld>
            <a:endParaRPr lang="en-US"/>
          </a:p>
        </p:txBody>
      </p:sp>
    </p:spTree>
    <p:extLst>
      <p:ext uri="{BB962C8B-B14F-4D97-AF65-F5344CB8AC3E}">
        <p14:creationId xmlns:p14="http://schemas.microsoft.com/office/powerpoint/2010/main" val="235660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76FB80-45D6-469B-B881-0BB1FE854D09}" type="datetimeFigureOut">
              <a:rPr lang="en-US" smtClean="0"/>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98441F-F8E3-4D5F-959C-CDC3E6AE3421}" type="slidenum">
              <a:rPr lang="en-US" smtClean="0"/>
              <a:t>‹#›</a:t>
            </a:fld>
            <a:endParaRPr lang="en-US"/>
          </a:p>
        </p:txBody>
      </p:sp>
    </p:spTree>
    <p:extLst>
      <p:ext uri="{BB962C8B-B14F-4D97-AF65-F5344CB8AC3E}">
        <p14:creationId xmlns:p14="http://schemas.microsoft.com/office/powerpoint/2010/main" val="123217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76FB80-45D6-469B-B881-0BB1FE854D09}" type="datetimeFigureOut">
              <a:rPr lang="en-US" smtClean="0"/>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98441F-F8E3-4D5F-959C-CDC3E6AE3421}" type="slidenum">
              <a:rPr lang="en-US" smtClean="0"/>
              <a:t>‹#›</a:t>
            </a:fld>
            <a:endParaRPr lang="en-US"/>
          </a:p>
        </p:txBody>
      </p:sp>
    </p:spTree>
    <p:extLst>
      <p:ext uri="{BB962C8B-B14F-4D97-AF65-F5344CB8AC3E}">
        <p14:creationId xmlns:p14="http://schemas.microsoft.com/office/powerpoint/2010/main" val="3641354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76FB80-45D6-469B-B881-0BB1FE854D09}" type="datetimeFigureOut">
              <a:rPr lang="en-US" smtClean="0"/>
              <a:t>8/19/2025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98441F-F8E3-4D5F-959C-CDC3E6AE3421}" type="slidenum">
              <a:rPr lang="en-US" smtClean="0"/>
              <a:t>‹#›</a:t>
            </a:fld>
            <a:endParaRPr lang="en-US"/>
          </a:p>
        </p:txBody>
      </p:sp>
    </p:spTree>
    <p:extLst>
      <p:ext uri="{BB962C8B-B14F-4D97-AF65-F5344CB8AC3E}">
        <p14:creationId xmlns:p14="http://schemas.microsoft.com/office/powerpoint/2010/main" val="763556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76FB80-45D6-469B-B881-0BB1FE854D09}" type="datetimeFigureOut">
              <a:rPr lang="en-US" smtClean="0"/>
              <a:t>8/19/2025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98441F-F8E3-4D5F-959C-CDC3E6AE3421}" type="slidenum">
              <a:rPr lang="en-US" smtClean="0"/>
              <a:t>‹#›</a:t>
            </a:fld>
            <a:endParaRPr lang="en-US"/>
          </a:p>
        </p:txBody>
      </p:sp>
    </p:spTree>
    <p:extLst>
      <p:ext uri="{BB962C8B-B14F-4D97-AF65-F5344CB8AC3E}">
        <p14:creationId xmlns:p14="http://schemas.microsoft.com/office/powerpoint/2010/main" val="4286333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76FB80-45D6-469B-B881-0BB1FE854D09}" type="datetimeFigureOut">
              <a:rPr lang="en-US" smtClean="0"/>
              <a:t>8/19/2025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98441F-F8E3-4D5F-959C-CDC3E6AE3421}" type="slidenum">
              <a:rPr lang="en-US" smtClean="0"/>
              <a:t>‹#›</a:t>
            </a:fld>
            <a:endParaRPr lang="en-US"/>
          </a:p>
        </p:txBody>
      </p:sp>
    </p:spTree>
    <p:extLst>
      <p:ext uri="{BB962C8B-B14F-4D97-AF65-F5344CB8AC3E}">
        <p14:creationId xmlns:p14="http://schemas.microsoft.com/office/powerpoint/2010/main" val="3233902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76FB80-45D6-469B-B881-0BB1FE854D09}" type="datetimeFigureOut">
              <a:rPr lang="en-US" smtClean="0"/>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98441F-F8E3-4D5F-959C-CDC3E6AE3421}" type="slidenum">
              <a:rPr lang="en-US" smtClean="0"/>
              <a:t>‹#›</a:t>
            </a:fld>
            <a:endParaRPr lang="en-US"/>
          </a:p>
        </p:txBody>
      </p:sp>
    </p:spTree>
    <p:extLst>
      <p:ext uri="{BB962C8B-B14F-4D97-AF65-F5344CB8AC3E}">
        <p14:creationId xmlns:p14="http://schemas.microsoft.com/office/powerpoint/2010/main" val="3227117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76FB80-45D6-469B-B881-0BB1FE854D09}" type="datetimeFigureOut">
              <a:rPr lang="en-US" smtClean="0"/>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98441F-F8E3-4D5F-959C-CDC3E6AE3421}" type="slidenum">
              <a:rPr lang="en-US" smtClean="0"/>
              <a:t>‹#›</a:t>
            </a:fld>
            <a:endParaRPr lang="en-US"/>
          </a:p>
        </p:txBody>
      </p:sp>
    </p:spTree>
    <p:extLst>
      <p:ext uri="{BB962C8B-B14F-4D97-AF65-F5344CB8AC3E}">
        <p14:creationId xmlns:p14="http://schemas.microsoft.com/office/powerpoint/2010/main" val="2825558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76FB80-45D6-469B-B881-0BB1FE854D09}" type="datetimeFigureOut">
              <a:rPr lang="en-US" smtClean="0"/>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98441F-F8E3-4D5F-959C-CDC3E6AE3421}" type="slidenum">
              <a:rPr lang="en-US" smtClean="0"/>
              <a:t>‹#›</a:t>
            </a:fld>
            <a:endParaRPr lang="en-US"/>
          </a:p>
        </p:txBody>
      </p:sp>
    </p:spTree>
    <p:extLst>
      <p:ext uri="{BB962C8B-B14F-4D97-AF65-F5344CB8AC3E}">
        <p14:creationId xmlns:p14="http://schemas.microsoft.com/office/powerpoint/2010/main" val="41020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76FB80-45D6-469B-B881-0BB1FE854D09}" type="datetimeFigureOut">
              <a:rPr lang="en-US" smtClean="0"/>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98441F-F8E3-4D5F-959C-CDC3E6AE3421}" type="slidenum">
              <a:rPr lang="en-US" smtClean="0"/>
              <a:t>‹#›</a:t>
            </a:fld>
            <a:endParaRPr lang="en-US"/>
          </a:p>
        </p:txBody>
      </p:sp>
    </p:spTree>
    <p:extLst>
      <p:ext uri="{BB962C8B-B14F-4D97-AF65-F5344CB8AC3E}">
        <p14:creationId xmlns:p14="http://schemas.microsoft.com/office/powerpoint/2010/main" val="1835740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6FB80-45D6-469B-B881-0BB1FE854D09}" type="datetimeFigureOut">
              <a:rPr lang="en-US" smtClean="0"/>
              <a:t>8/19/2025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98441F-F8E3-4D5F-959C-CDC3E6AE3421}" type="slidenum">
              <a:rPr lang="en-US" smtClean="0"/>
              <a:t>‹#›</a:t>
            </a:fld>
            <a:endParaRPr lang="en-US"/>
          </a:p>
        </p:txBody>
      </p:sp>
    </p:spTree>
    <p:extLst>
      <p:ext uri="{BB962C8B-B14F-4D97-AF65-F5344CB8AC3E}">
        <p14:creationId xmlns:p14="http://schemas.microsoft.com/office/powerpoint/2010/main" val="1829728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91407"/>
            <a:ext cx="12192000" cy="726279"/>
          </a:xfrm>
          <a:prstGeom prst="rect">
            <a:avLst/>
          </a:prstGeom>
          <a:solidFill>
            <a:schemeClr val="accent1">
              <a:lumMod val="40000"/>
              <a:lumOff val="60000"/>
            </a:schemeClr>
          </a:solidFill>
        </p:spPr>
        <p:txBody>
          <a:bodyPr wrap="square">
            <a:spAutoFit/>
          </a:bodyPr>
          <a:lstStyle/>
          <a:p>
            <a:pPr algn="ctr"/>
            <a:r>
              <a:rPr lang="en-US" sz="4000" b="1" dirty="0">
                <a:solidFill>
                  <a:srgbClr val="002060"/>
                </a:solidFill>
              </a:rPr>
              <a:t>AQA BUSINESS STUDIES</a:t>
            </a:r>
          </a:p>
        </p:txBody>
      </p:sp>
      <p:sp>
        <p:nvSpPr>
          <p:cNvPr id="3" name="Rectangle 2"/>
          <p:cNvSpPr/>
          <p:nvPr/>
        </p:nvSpPr>
        <p:spPr>
          <a:xfrm>
            <a:off x="0" y="3415635"/>
            <a:ext cx="12192000" cy="707886"/>
          </a:xfrm>
          <a:prstGeom prst="rect">
            <a:avLst/>
          </a:prstGeom>
          <a:solidFill>
            <a:schemeClr val="accent6">
              <a:lumMod val="40000"/>
              <a:lumOff val="60000"/>
            </a:schemeClr>
          </a:solidFill>
        </p:spPr>
        <p:txBody>
          <a:bodyPr wrap="square">
            <a:spAutoFit/>
          </a:bodyPr>
          <a:lstStyle/>
          <a:p>
            <a:pPr algn="ctr"/>
            <a:r>
              <a:rPr lang="en-US" sz="4000" b="1" dirty="0">
                <a:solidFill>
                  <a:srgbClr val="002060"/>
                </a:solidFill>
              </a:rPr>
              <a:t>Chapter 01 : The purpose and nature of businesses</a:t>
            </a:r>
          </a:p>
        </p:txBody>
      </p:sp>
    </p:spTree>
    <p:extLst>
      <p:ext uri="{BB962C8B-B14F-4D97-AF65-F5344CB8AC3E}">
        <p14:creationId xmlns:p14="http://schemas.microsoft.com/office/powerpoint/2010/main" val="637452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7355"/>
            <a:ext cx="12192000" cy="584775"/>
          </a:xfrm>
          <a:prstGeom prst="rect">
            <a:avLst/>
          </a:prstGeom>
        </p:spPr>
        <p:txBody>
          <a:bodyPr wrap="square">
            <a:spAutoFit/>
          </a:bodyPr>
          <a:lstStyle/>
          <a:p>
            <a:pPr algn="ctr"/>
            <a:r>
              <a:rPr lang="en-US" sz="3200" b="1" dirty="0">
                <a:solidFill>
                  <a:schemeClr val="tx2">
                    <a:lumMod val="75000"/>
                  </a:schemeClr>
                </a:solidFill>
              </a:rPr>
              <a:t>TYPES OF BUSINESSES AND THEIR BASIC FUNCTIONS</a:t>
            </a:r>
          </a:p>
        </p:txBody>
      </p:sp>
      <p:sp>
        <p:nvSpPr>
          <p:cNvPr id="3" name="Rectangle 2"/>
          <p:cNvSpPr/>
          <p:nvPr/>
        </p:nvSpPr>
        <p:spPr>
          <a:xfrm>
            <a:off x="0" y="986975"/>
            <a:ext cx="12192000" cy="584775"/>
          </a:xfrm>
          <a:prstGeom prst="rect">
            <a:avLst/>
          </a:prstGeom>
        </p:spPr>
        <p:txBody>
          <a:bodyPr wrap="square">
            <a:spAutoFit/>
          </a:bodyPr>
          <a:lstStyle/>
          <a:p>
            <a:pPr algn="ctr"/>
            <a:r>
              <a:rPr lang="en-US" sz="3200" b="1" dirty="0">
                <a:solidFill>
                  <a:schemeClr val="tx2">
                    <a:lumMod val="75000"/>
                  </a:schemeClr>
                </a:solidFill>
              </a:rPr>
              <a:t>What sectors do businesses operate in?</a:t>
            </a:r>
          </a:p>
        </p:txBody>
      </p:sp>
      <p:pic>
        <p:nvPicPr>
          <p:cNvPr id="4" name="Picture 2" descr="Resources into goods &amp; services | Ashbourne College's Business Studies B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5510" y="1756595"/>
            <a:ext cx="7840980" cy="4864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693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7355"/>
            <a:ext cx="12192000" cy="584775"/>
          </a:xfrm>
          <a:prstGeom prst="rect">
            <a:avLst/>
          </a:prstGeom>
        </p:spPr>
        <p:txBody>
          <a:bodyPr wrap="square">
            <a:spAutoFit/>
          </a:bodyPr>
          <a:lstStyle/>
          <a:p>
            <a:pPr algn="ctr"/>
            <a:r>
              <a:rPr lang="en-US" sz="3200" b="1" dirty="0">
                <a:solidFill>
                  <a:schemeClr val="tx2">
                    <a:lumMod val="75000"/>
                  </a:schemeClr>
                </a:solidFill>
              </a:rPr>
              <a:t>THE 03 SECTORS BASED ON STAGES OF PRODUCTION</a:t>
            </a:r>
          </a:p>
        </p:txBody>
      </p:sp>
      <p:sp>
        <p:nvSpPr>
          <p:cNvPr id="3" name="Rectangle 2"/>
          <p:cNvSpPr/>
          <p:nvPr/>
        </p:nvSpPr>
        <p:spPr>
          <a:xfrm>
            <a:off x="114300" y="985010"/>
            <a:ext cx="11963400" cy="2977738"/>
          </a:xfrm>
          <a:prstGeom prst="rect">
            <a:avLst/>
          </a:prstGeom>
        </p:spPr>
        <p:txBody>
          <a:bodyPr wrap="square">
            <a:spAutoFit/>
          </a:bodyPr>
          <a:lstStyle/>
          <a:p>
            <a:pPr>
              <a:lnSpc>
                <a:spcPct val="150000"/>
              </a:lnSpc>
            </a:pPr>
            <a:r>
              <a:rPr lang="en-US" sz="2500" dirty="0"/>
              <a:t>Business/Economic activity is classified into 3 stages:</a:t>
            </a:r>
          </a:p>
          <a:p>
            <a:pPr lvl="0">
              <a:lnSpc>
                <a:spcPct val="150000"/>
              </a:lnSpc>
            </a:pPr>
            <a:r>
              <a:rPr lang="en-US" sz="2500" b="1" dirty="0">
                <a:solidFill>
                  <a:srgbClr val="FF0000"/>
                </a:solidFill>
              </a:rPr>
              <a:t>1. Primary sector-</a:t>
            </a:r>
            <a:r>
              <a:rPr lang="en-US" sz="2500" dirty="0">
                <a:solidFill>
                  <a:srgbClr val="FF0000"/>
                </a:solidFill>
              </a:rPr>
              <a:t> </a:t>
            </a:r>
            <a:r>
              <a:rPr lang="en-US" sz="2500" dirty="0"/>
              <a:t>firms whose business activity involves the extraction of the earth’s natural resources. Example- Fishing, farming, oil extracting.</a:t>
            </a:r>
          </a:p>
          <a:p>
            <a:pPr lvl="0">
              <a:lnSpc>
                <a:spcPct val="150000"/>
              </a:lnSpc>
            </a:pPr>
            <a:r>
              <a:rPr lang="en-US" sz="2500" dirty="0"/>
              <a:t>The primary sector often provides the raw materials for the secondary sector business activity.                                </a:t>
            </a:r>
          </a:p>
        </p:txBody>
      </p:sp>
      <p:pic>
        <p:nvPicPr>
          <p:cNvPr id="4" name="Picture 2" descr="Premium Vector | Fishermen in rubber boots with a caught fish and a fishing  ro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5120" y="3579019"/>
            <a:ext cx="2209800" cy="27180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arming in India: Story of the Indian Farmer, Types of Farming, Examp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7320" y="3579019"/>
            <a:ext cx="3502025" cy="2615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804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6708"/>
            <a:ext cx="12192000" cy="1763944"/>
          </a:xfrm>
          <a:prstGeom prst="rect">
            <a:avLst/>
          </a:prstGeom>
        </p:spPr>
        <p:txBody>
          <a:bodyPr wrap="square">
            <a:spAutoFit/>
          </a:bodyPr>
          <a:lstStyle/>
          <a:p>
            <a:pPr lvl="0">
              <a:lnSpc>
                <a:spcPct val="150000"/>
              </a:lnSpc>
            </a:pPr>
            <a:r>
              <a:rPr lang="en-US" sz="2500" b="1" dirty="0">
                <a:solidFill>
                  <a:srgbClr val="FF0000"/>
                </a:solidFill>
              </a:rPr>
              <a:t>2. Secondary sector-</a:t>
            </a:r>
            <a:r>
              <a:rPr lang="en-US" sz="2500" dirty="0">
                <a:solidFill>
                  <a:srgbClr val="FF0000"/>
                </a:solidFill>
              </a:rPr>
              <a:t>  </a:t>
            </a:r>
            <a:r>
              <a:rPr lang="en-US" sz="2500" dirty="0"/>
              <a:t>involves firms that takes the natural resources or the raw materials obtained from the primary sector, and converting them into manufactured (finished or semi-finished) products. </a:t>
            </a:r>
            <a:r>
              <a:rPr lang="en-US" sz="2500" dirty="0" err="1"/>
              <a:t>Eg</a:t>
            </a:r>
            <a:r>
              <a:rPr lang="en-US" sz="2500" dirty="0"/>
              <a:t>. Construction, furniture making, clothing manufacture.</a:t>
            </a:r>
          </a:p>
        </p:txBody>
      </p:sp>
      <p:pic>
        <p:nvPicPr>
          <p:cNvPr id="3" name="Picture 2" descr="70,000+ House Construction Picture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444" t="4168" r="1360" b="12503"/>
          <a:stretch/>
        </p:blipFill>
        <p:spPr bwMode="auto">
          <a:xfrm>
            <a:off x="4024958" y="2755132"/>
            <a:ext cx="3573622" cy="250611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ommercial Ovens: Bakery Ovens, Restaurant Ovens, Bread Ove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3894" y="2755132"/>
            <a:ext cx="3804004" cy="24563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uto manufacturing is changing: how South Africa can adjust to protect  workers and job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450" y="2755132"/>
            <a:ext cx="3275194" cy="2456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867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724" y="464701"/>
            <a:ext cx="12203724" cy="1246495"/>
          </a:xfrm>
          <a:prstGeom prst="rect">
            <a:avLst/>
          </a:prstGeom>
        </p:spPr>
        <p:txBody>
          <a:bodyPr wrap="square">
            <a:spAutoFit/>
          </a:bodyPr>
          <a:lstStyle/>
          <a:p>
            <a:pPr lvl="0">
              <a:lnSpc>
                <a:spcPct val="150000"/>
              </a:lnSpc>
            </a:pPr>
            <a:r>
              <a:rPr lang="en-US" sz="2500" b="1" dirty="0">
                <a:solidFill>
                  <a:srgbClr val="FF0000"/>
                </a:solidFill>
              </a:rPr>
              <a:t>3. Tertiary sector-</a:t>
            </a:r>
            <a:r>
              <a:rPr lang="en-US" sz="2500" dirty="0">
                <a:solidFill>
                  <a:srgbClr val="FF0000"/>
                </a:solidFill>
              </a:rPr>
              <a:t> </a:t>
            </a:r>
            <a:r>
              <a:rPr lang="en-US" sz="2500" dirty="0"/>
              <a:t>this involves firms that provides services to both consumers and other businesses. Example- Banking, insurance, transportation, cinemas, restaurants, etc.</a:t>
            </a:r>
          </a:p>
        </p:txBody>
      </p:sp>
      <p:pic>
        <p:nvPicPr>
          <p:cNvPr id="10" name="Picture 9"/>
          <p:cNvPicPr>
            <a:picLocks noChangeAspect="1"/>
          </p:cNvPicPr>
          <p:nvPr/>
        </p:nvPicPr>
        <p:blipFill>
          <a:blip r:embed="rId2"/>
          <a:stretch>
            <a:fillRect/>
          </a:stretch>
        </p:blipFill>
        <p:spPr>
          <a:xfrm>
            <a:off x="4625340" y="2410539"/>
            <a:ext cx="2937350" cy="1962150"/>
          </a:xfrm>
          <a:prstGeom prst="rect">
            <a:avLst/>
          </a:prstGeom>
        </p:spPr>
      </p:pic>
      <p:pic>
        <p:nvPicPr>
          <p:cNvPr id="11" name="Picture 10"/>
          <p:cNvPicPr>
            <a:picLocks noChangeAspect="1"/>
          </p:cNvPicPr>
          <p:nvPr/>
        </p:nvPicPr>
        <p:blipFill>
          <a:blip r:embed="rId3"/>
          <a:stretch>
            <a:fillRect/>
          </a:stretch>
        </p:blipFill>
        <p:spPr>
          <a:xfrm>
            <a:off x="2339340" y="4476511"/>
            <a:ext cx="3169187" cy="1658541"/>
          </a:xfrm>
          <a:prstGeom prst="rect">
            <a:avLst/>
          </a:prstGeom>
        </p:spPr>
      </p:pic>
      <p:pic>
        <p:nvPicPr>
          <p:cNvPr id="12" name="Picture 4" descr="Simplistic advice for teachers on how to teach won't wor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25740" y="2410539"/>
            <a:ext cx="2556350" cy="19172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For Many Hospital Patients, the Doctors Are In-House | AAM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44540" y="4525159"/>
            <a:ext cx="3048000" cy="16916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Unit 8 The tertiary sector. - ppt downloa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08175" y="2198131"/>
            <a:ext cx="2968625" cy="2226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968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077" y="656119"/>
            <a:ext cx="12149737" cy="4366438"/>
          </a:xfrm>
          <a:prstGeom prst="rect">
            <a:avLst/>
          </a:prstGeom>
        </p:spPr>
      </p:pic>
    </p:spTree>
    <p:extLst>
      <p:ext uri="{BB962C8B-B14F-4D97-AF65-F5344CB8AC3E}">
        <p14:creationId xmlns:p14="http://schemas.microsoft.com/office/powerpoint/2010/main" val="2516095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72239"/>
            <a:ext cx="12192000" cy="4185761"/>
          </a:xfrm>
          <a:prstGeom prst="rect">
            <a:avLst/>
          </a:prstGeom>
        </p:spPr>
        <p:txBody>
          <a:bodyPr wrap="square">
            <a:spAutoFit/>
          </a:bodyPr>
          <a:lstStyle/>
          <a:p>
            <a:r>
              <a:rPr lang="en-US" sz="1900" b="1" dirty="0">
                <a:latin typeface="Söhne"/>
              </a:rPr>
              <a:t>1. What percentage of employees are employed in the Tertiary Sector?</a:t>
            </a:r>
          </a:p>
          <a:p>
            <a:endParaRPr lang="en-US" sz="1900" dirty="0">
              <a:latin typeface="Söhne"/>
            </a:endParaRPr>
          </a:p>
          <a:p>
            <a:r>
              <a:rPr lang="en-US" sz="1900" dirty="0">
                <a:latin typeface="Söhne"/>
              </a:rPr>
              <a:t>2% in the primary sector</a:t>
            </a:r>
          </a:p>
          <a:p>
            <a:r>
              <a:rPr lang="en-US" sz="1900" dirty="0">
                <a:latin typeface="Söhne"/>
              </a:rPr>
              <a:t>22% in the secondary sector</a:t>
            </a:r>
          </a:p>
          <a:p>
            <a:endParaRPr lang="en-US" sz="1900" dirty="0">
              <a:latin typeface="Söhne"/>
            </a:endParaRPr>
          </a:p>
          <a:p>
            <a:r>
              <a:rPr lang="en-US" sz="1900" dirty="0">
                <a:latin typeface="Söhne"/>
              </a:rPr>
              <a:t>Total employment including tertiary should be 100%</a:t>
            </a:r>
          </a:p>
          <a:p>
            <a:endParaRPr lang="en-US" sz="1900" dirty="0">
              <a:latin typeface="Söhne"/>
            </a:endParaRPr>
          </a:p>
          <a:p>
            <a:r>
              <a:rPr lang="en-US" sz="1900" dirty="0">
                <a:latin typeface="Söhne"/>
              </a:rPr>
              <a:t>So we subtract primary 2% and secondary 22% from 100% to find the ___% for tertiary</a:t>
            </a:r>
          </a:p>
          <a:p>
            <a:endParaRPr lang="en-US" sz="1900" dirty="0">
              <a:latin typeface="Söhne"/>
            </a:endParaRPr>
          </a:p>
          <a:p>
            <a:r>
              <a:rPr lang="en-US" sz="1900" dirty="0">
                <a:latin typeface="Söhne"/>
              </a:rPr>
              <a:t>100 – 2 – 22 = 76</a:t>
            </a:r>
          </a:p>
          <a:p>
            <a:endParaRPr lang="en-US" sz="1900" dirty="0">
              <a:latin typeface="Söhne"/>
            </a:endParaRPr>
          </a:p>
          <a:p>
            <a:r>
              <a:rPr lang="en-US" sz="1900" b="1" i="1" dirty="0">
                <a:latin typeface="Söhne"/>
              </a:rPr>
              <a:t>Percentage in Tertiary Sector = </a:t>
            </a:r>
            <a:r>
              <a:rPr lang="en-US" sz="1900" b="1" i="1" u="sng" dirty="0">
                <a:solidFill>
                  <a:srgbClr val="00B050"/>
                </a:solidFill>
                <a:latin typeface="Söhne"/>
              </a:rPr>
              <a:t>76%</a:t>
            </a:r>
          </a:p>
          <a:p>
            <a:endParaRPr lang="en-US" sz="1900" dirty="0">
              <a:latin typeface="Söhne"/>
            </a:endParaRPr>
          </a:p>
          <a:p>
            <a:r>
              <a:rPr lang="en-US" sz="1900" dirty="0">
                <a:latin typeface="Söhne"/>
              </a:rPr>
              <a:t>So, 76% of employees in the UK are employed in the tertiary sector.</a:t>
            </a:r>
            <a:endParaRPr lang="en-US" sz="1900" b="0" i="0" dirty="0">
              <a:effectLst/>
              <a:latin typeface="Söhne"/>
            </a:endParaRPr>
          </a:p>
        </p:txBody>
      </p:sp>
      <p:pic>
        <p:nvPicPr>
          <p:cNvPr id="5" name="Picture 4"/>
          <p:cNvPicPr>
            <a:picLocks noChangeAspect="1"/>
          </p:cNvPicPr>
          <p:nvPr/>
        </p:nvPicPr>
        <p:blipFill>
          <a:blip r:embed="rId2"/>
          <a:stretch>
            <a:fillRect/>
          </a:stretch>
        </p:blipFill>
        <p:spPr>
          <a:xfrm>
            <a:off x="362144" y="0"/>
            <a:ext cx="7518439" cy="2702017"/>
          </a:xfrm>
          <a:prstGeom prst="rect">
            <a:avLst/>
          </a:prstGeom>
        </p:spPr>
      </p:pic>
      <p:pic>
        <p:nvPicPr>
          <p:cNvPr id="1028" name="Picture 4" descr="Lucía :) Xeografía Bilingüe: Pie-charts"/>
          <p:cNvPicPr>
            <a:picLocks noChangeAspect="1" noChangeArrowheads="1"/>
          </p:cNvPicPr>
          <p:nvPr/>
        </p:nvPicPr>
        <p:blipFill rotWithShape="1">
          <a:blip r:embed="rId3">
            <a:extLst>
              <a:ext uri="{28A0092B-C50C-407E-A947-70E740481C1C}">
                <a14:useLocalDpi xmlns:a14="http://schemas.microsoft.com/office/drawing/2010/main" val="0"/>
              </a:ext>
            </a:extLst>
          </a:blip>
          <a:srcRect l="18249" t="18843" r="1175" b="4865"/>
          <a:stretch/>
        </p:blipFill>
        <p:spPr bwMode="auto">
          <a:xfrm>
            <a:off x="8048491" y="294898"/>
            <a:ext cx="3975600" cy="229631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9162975" y="0"/>
            <a:ext cx="582211" cy="369332"/>
          </a:xfrm>
          <a:prstGeom prst="rect">
            <a:avLst/>
          </a:prstGeom>
        </p:spPr>
        <p:txBody>
          <a:bodyPr wrap="none">
            <a:spAutoFit/>
          </a:bodyPr>
          <a:lstStyle/>
          <a:p>
            <a:r>
              <a:rPr lang="en-US" dirty="0">
                <a:latin typeface="Söhne"/>
              </a:rPr>
              <a:t>2% </a:t>
            </a:r>
            <a:endParaRPr lang="en-US" dirty="0"/>
          </a:p>
        </p:txBody>
      </p:sp>
      <p:sp>
        <p:nvSpPr>
          <p:cNvPr id="10" name="Rectangle 9"/>
          <p:cNvSpPr/>
          <p:nvPr/>
        </p:nvSpPr>
        <p:spPr>
          <a:xfrm>
            <a:off x="10068872" y="674754"/>
            <a:ext cx="710451" cy="369332"/>
          </a:xfrm>
          <a:prstGeom prst="rect">
            <a:avLst/>
          </a:prstGeom>
        </p:spPr>
        <p:txBody>
          <a:bodyPr wrap="none">
            <a:spAutoFit/>
          </a:bodyPr>
          <a:lstStyle/>
          <a:p>
            <a:r>
              <a:rPr lang="en-US" dirty="0">
                <a:latin typeface="Söhne"/>
              </a:rPr>
              <a:t>22% </a:t>
            </a:r>
            <a:endParaRPr lang="en-US" dirty="0"/>
          </a:p>
        </p:txBody>
      </p:sp>
      <p:cxnSp>
        <p:nvCxnSpPr>
          <p:cNvPr id="14" name="Straight Connector 13"/>
          <p:cNvCxnSpPr/>
          <p:nvPr/>
        </p:nvCxnSpPr>
        <p:spPr>
          <a:xfrm flipV="1">
            <a:off x="9288780" y="294898"/>
            <a:ext cx="60960" cy="37985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9951720" y="967740"/>
            <a:ext cx="335280" cy="37124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9283462" y="2141639"/>
            <a:ext cx="461724" cy="3798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9691846" y="2447062"/>
            <a:ext cx="389850" cy="369332"/>
          </a:xfrm>
          <a:prstGeom prst="rect">
            <a:avLst/>
          </a:prstGeom>
          <a:solidFill>
            <a:srgbClr val="FFFF00"/>
          </a:solidFill>
        </p:spPr>
        <p:txBody>
          <a:bodyPr wrap="none">
            <a:spAutoFit/>
          </a:bodyPr>
          <a:lstStyle/>
          <a:p>
            <a:r>
              <a:rPr lang="en-US" b="1" dirty="0">
                <a:latin typeface="Söhne"/>
              </a:rPr>
              <a:t>? </a:t>
            </a:r>
            <a:endParaRPr lang="en-US" b="1" dirty="0"/>
          </a:p>
        </p:txBody>
      </p:sp>
    </p:spTree>
    <p:extLst>
      <p:ext uri="{BB962C8B-B14F-4D97-AF65-F5344CB8AC3E}">
        <p14:creationId xmlns:p14="http://schemas.microsoft.com/office/powerpoint/2010/main" val="3207589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63399"/>
            <a:ext cx="12192000" cy="4662815"/>
          </a:xfrm>
          <a:prstGeom prst="rect">
            <a:avLst/>
          </a:prstGeom>
        </p:spPr>
        <p:txBody>
          <a:bodyPr wrap="square">
            <a:spAutoFit/>
          </a:bodyPr>
          <a:lstStyle/>
          <a:p>
            <a:r>
              <a:rPr lang="en-US" b="1" dirty="0">
                <a:latin typeface="Söhne"/>
              </a:rPr>
              <a:t>2. Calculate how many businesses in the UK were in each of primary, secondary and tertiary sector in 2021.</a:t>
            </a:r>
          </a:p>
          <a:p>
            <a:endParaRPr lang="en-US" sz="1900" b="1" dirty="0">
              <a:latin typeface="Söhne"/>
            </a:endParaRPr>
          </a:p>
          <a:p>
            <a:r>
              <a:rPr lang="en-US" sz="2000" b="1" dirty="0">
                <a:solidFill>
                  <a:srgbClr val="FF0000"/>
                </a:solidFill>
              </a:rPr>
              <a:t>Primary sector.</a:t>
            </a:r>
            <a:endParaRPr lang="en-US" sz="2000" dirty="0">
              <a:solidFill>
                <a:srgbClr val="FF0000"/>
              </a:solidFill>
            </a:endParaRPr>
          </a:p>
          <a:p>
            <a:r>
              <a:rPr lang="en-US" sz="2000" dirty="0"/>
              <a:t>So in primary sector there is only 3% of 5.6 million businesses. </a:t>
            </a:r>
          </a:p>
          <a:p>
            <a:r>
              <a:rPr lang="en-US" sz="2000" dirty="0"/>
              <a:t>5.6 million is written as 5,600,000. </a:t>
            </a:r>
          </a:p>
          <a:p>
            <a:r>
              <a:rPr lang="en-US" sz="2000" dirty="0"/>
              <a:t> </a:t>
            </a:r>
          </a:p>
          <a:p>
            <a:r>
              <a:rPr lang="en-US" sz="2000" dirty="0"/>
              <a:t>So, you multiply, 5,600,000 x 3% = </a:t>
            </a:r>
            <a:r>
              <a:rPr lang="en-US" sz="2000" b="1" u="sng" dirty="0">
                <a:solidFill>
                  <a:srgbClr val="00B050"/>
                </a:solidFill>
              </a:rPr>
              <a:t>168,000</a:t>
            </a:r>
            <a:r>
              <a:rPr lang="en-US" sz="2000" dirty="0"/>
              <a:t> businesses </a:t>
            </a:r>
          </a:p>
          <a:p>
            <a:r>
              <a:rPr lang="en-US" sz="2000" dirty="0"/>
              <a:t> </a:t>
            </a:r>
          </a:p>
          <a:p>
            <a:r>
              <a:rPr lang="en-US" sz="2000" b="1" dirty="0">
                <a:solidFill>
                  <a:srgbClr val="FF0000"/>
                </a:solidFill>
              </a:rPr>
              <a:t>Secondary sector </a:t>
            </a:r>
            <a:endParaRPr lang="en-US" sz="2000" dirty="0">
              <a:solidFill>
                <a:srgbClr val="FF0000"/>
              </a:solidFill>
            </a:endParaRPr>
          </a:p>
          <a:p>
            <a:r>
              <a:rPr lang="en-US" sz="2000" dirty="0"/>
              <a:t>5,600,000 x 21% = </a:t>
            </a:r>
            <a:r>
              <a:rPr lang="en-US" sz="2000" b="1" u="sng" dirty="0">
                <a:solidFill>
                  <a:srgbClr val="00B050"/>
                </a:solidFill>
              </a:rPr>
              <a:t>1,176,000</a:t>
            </a:r>
            <a:r>
              <a:rPr lang="en-US" sz="2000" dirty="0"/>
              <a:t> businesses </a:t>
            </a:r>
          </a:p>
          <a:p>
            <a:r>
              <a:rPr lang="en-US" sz="2000" dirty="0"/>
              <a:t> </a:t>
            </a:r>
          </a:p>
          <a:p>
            <a:r>
              <a:rPr lang="en-US" sz="2000" b="1" dirty="0">
                <a:solidFill>
                  <a:srgbClr val="FF0000"/>
                </a:solidFill>
              </a:rPr>
              <a:t>Tertiary sector </a:t>
            </a:r>
            <a:endParaRPr lang="en-US" sz="2000" dirty="0">
              <a:solidFill>
                <a:srgbClr val="FF0000"/>
              </a:solidFill>
            </a:endParaRPr>
          </a:p>
          <a:p>
            <a:r>
              <a:rPr lang="en-US" sz="2000" dirty="0"/>
              <a:t>100% - 3% for primary - 21% for secondary = 76% for tertiary </a:t>
            </a:r>
          </a:p>
          <a:p>
            <a:r>
              <a:rPr lang="en-US" sz="2000" dirty="0"/>
              <a:t> </a:t>
            </a:r>
          </a:p>
          <a:p>
            <a:r>
              <a:rPr lang="en-US" sz="2000" dirty="0"/>
              <a:t>5600000 x 76% = </a:t>
            </a:r>
            <a:r>
              <a:rPr lang="en-US" sz="2000" b="1" u="sng" dirty="0">
                <a:solidFill>
                  <a:srgbClr val="00B050"/>
                </a:solidFill>
              </a:rPr>
              <a:t>4,256,000</a:t>
            </a:r>
            <a:r>
              <a:rPr lang="en-US" sz="2000" dirty="0"/>
              <a:t> businesses</a:t>
            </a:r>
          </a:p>
        </p:txBody>
      </p:sp>
      <p:pic>
        <p:nvPicPr>
          <p:cNvPr id="3" name="Picture 2"/>
          <p:cNvPicPr>
            <a:picLocks noChangeAspect="1"/>
          </p:cNvPicPr>
          <p:nvPr/>
        </p:nvPicPr>
        <p:blipFill rotWithShape="1">
          <a:blip r:embed="rId2"/>
          <a:srcRect t="30989"/>
          <a:stretch/>
        </p:blipFill>
        <p:spPr>
          <a:xfrm>
            <a:off x="2234301" y="138896"/>
            <a:ext cx="6918960" cy="1716015"/>
          </a:xfrm>
          <a:prstGeom prst="rect">
            <a:avLst/>
          </a:prstGeom>
        </p:spPr>
      </p:pic>
      <p:sp>
        <p:nvSpPr>
          <p:cNvPr id="4" name="TextBox 3"/>
          <p:cNvSpPr txBox="1"/>
          <p:nvPr/>
        </p:nvSpPr>
        <p:spPr>
          <a:xfrm>
            <a:off x="2083443" y="138896"/>
            <a:ext cx="4433104" cy="253916"/>
          </a:xfrm>
          <a:prstGeom prst="rect">
            <a:avLst/>
          </a:prstGeom>
          <a:solidFill>
            <a:schemeClr val="bg1"/>
          </a:solidFill>
        </p:spPr>
        <p:txBody>
          <a:bodyPr wrap="square" rtlCol="0">
            <a:spAutoFit/>
          </a:bodyPr>
          <a:lstStyle/>
          <a:p>
            <a:endParaRPr lang="en-US" sz="1050" dirty="0"/>
          </a:p>
        </p:txBody>
      </p:sp>
    </p:spTree>
    <p:extLst>
      <p:ext uri="{BB962C8B-B14F-4D97-AF65-F5344CB8AC3E}">
        <p14:creationId xmlns:p14="http://schemas.microsoft.com/office/powerpoint/2010/main" val="3708189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7355"/>
            <a:ext cx="12192000" cy="584775"/>
          </a:xfrm>
          <a:prstGeom prst="rect">
            <a:avLst/>
          </a:prstGeom>
        </p:spPr>
        <p:txBody>
          <a:bodyPr wrap="square">
            <a:spAutoFit/>
          </a:bodyPr>
          <a:lstStyle/>
          <a:p>
            <a:pPr algn="ctr"/>
            <a:r>
              <a:rPr lang="en-US" sz="3200" b="1" dirty="0">
                <a:solidFill>
                  <a:schemeClr val="tx2">
                    <a:lumMod val="75000"/>
                  </a:schemeClr>
                </a:solidFill>
              </a:rPr>
              <a:t>THE 04 FUNCTIONS OF A BUSINESS</a:t>
            </a:r>
          </a:p>
        </p:txBody>
      </p:sp>
      <p:pic>
        <p:nvPicPr>
          <p:cNvPr id="4" name="Picture 3"/>
          <p:cNvPicPr>
            <a:picLocks noChangeAspect="1"/>
          </p:cNvPicPr>
          <p:nvPr/>
        </p:nvPicPr>
        <p:blipFill>
          <a:blip r:embed="rId2"/>
          <a:stretch>
            <a:fillRect/>
          </a:stretch>
        </p:blipFill>
        <p:spPr>
          <a:xfrm>
            <a:off x="2742992" y="802130"/>
            <a:ext cx="6172408" cy="5720288"/>
          </a:xfrm>
          <a:prstGeom prst="rect">
            <a:avLst/>
          </a:prstGeom>
        </p:spPr>
      </p:pic>
    </p:spTree>
    <p:extLst>
      <p:ext uri="{BB962C8B-B14F-4D97-AF65-F5344CB8AC3E}">
        <p14:creationId xmlns:p14="http://schemas.microsoft.com/office/powerpoint/2010/main" val="3299221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889737"/>
          </a:xfrm>
          <a:prstGeom prst="rect">
            <a:avLst/>
          </a:prstGeom>
        </p:spPr>
        <p:txBody>
          <a:bodyPr wrap="square">
            <a:spAutoFit/>
          </a:bodyPr>
          <a:lstStyle/>
          <a:p>
            <a:pPr marL="342900" lvl="0" indent="-342900">
              <a:lnSpc>
                <a:spcPct val="150000"/>
              </a:lnSpc>
              <a:buFont typeface="Arial" panose="020B0604020202020204" pitchFamily="34" charset="0"/>
              <a:buChar char="•"/>
            </a:pPr>
            <a:r>
              <a:rPr lang="en-US" sz="2100" b="1" dirty="0">
                <a:solidFill>
                  <a:schemeClr val="accent5">
                    <a:lumMod val="75000"/>
                  </a:schemeClr>
                </a:solidFill>
              </a:rPr>
              <a:t>Marketing</a:t>
            </a:r>
            <a:r>
              <a:rPr lang="en-US" sz="2100" b="1" dirty="0"/>
              <a:t>: </a:t>
            </a:r>
            <a:r>
              <a:rPr lang="en-US" sz="2100" dirty="0"/>
              <a:t>understanding customers effectively and make sure to provide the goods that they need and want. Marketing will promote the goods to consumer and persuade to buy.</a:t>
            </a:r>
            <a:endParaRPr lang="en-US" sz="2100" b="1" dirty="0"/>
          </a:p>
          <a:p>
            <a:pPr marL="342900" indent="-342900">
              <a:lnSpc>
                <a:spcPct val="150000"/>
              </a:lnSpc>
              <a:buFont typeface="Arial" panose="020B0604020202020204" pitchFamily="34" charset="0"/>
              <a:buChar char="•"/>
            </a:pPr>
            <a:endParaRPr lang="en-US" sz="2100" b="1" dirty="0"/>
          </a:p>
          <a:p>
            <a:pPr marL="342900" indent="-342900">
              <a:lnSpc>
                <a:spcPct val="150000"/>
              </a:lnSpc>
              <a:buFont typeface="Arial" panose="020B0604020202020204" pitchFamily="34" charset="0"/>
              <a:buChar char="•"/>
            </a:pPr>
            <a:endParaRPr lang="en-US" sz="2100" b="1" dirty="0"/>
          </a:p>
          <a:p>
            <a:pPr marL="342900" indent="-342900">
              <a:lnSpc>
                <a:spcPct val="150000"/>
              </a:lnSpc>
              <a:buFont typeface="Arial" panose="020B0604020202020204" pitchFamily="34" charset="0"/>
              <a:buChar char="•"/>
            </a:pPr>
            <a:endParaRPr lang="en-US" sz="2100" b="1" dirty="0"/>
          </a:p>
          <a:p>
            <a:pPr marL="342900" indent="-342900">
              <a:lnSpc>
                <a:spcPct val="150000"/>
              </a:lnSpc>
              <a:buFont typeface="Arial" panose="020B0604020202020204" pitchFamily="34" charset="0"/>
              <a:buChar char="•"/>
            </a:pPr>
            <a:endParaRPr lang="en-US" sz="2100" b="1" dirty="0"/>
          </a:p>
          <a:p>
            <a:pPr>
              <a:lnSpc>
                <a:spcPct val="150000"/>
              </a:lnSpc>
            </a:pPr>
            <a:endParaRPr lang="en-US" sz="2100" b="1" dirty="0"/>
          </a:p>
          <a:p>
            <a:pPr marL="342900" indent="-342900">
              <a:lnSpc>
                <a:spcPct val="150000"/>
              </a:lnSpc>
              <a:buFont typeface="Arial" panose="020B0604020202020204" pitchFamily="34" charset="0"/>
              <a:buChar char="•"/>
            </a:pPr>
            <a:r>
              <a:rPr lang="en-US" sz="2100" b="1" dirty="0">
                <a:solidFill>
                  <a:srgbClr val="00B050"/>
                </a:solidFill>
              </a:rPr>
              <a:t>Operations: </a:t>
            </a:r>
            <a:r>
              <a:rPr lang="en-US" sz="2100" dirty="0"/>
              <a:t>This involves the activities involved in producing the good or service. Using the resources and transforming it into an output, so people can buy it. </a:t>
            </a:r>
          </a:p>
          <a:p>
            <a:pPr marL="342900" indent="-342900">
              <a:lnSpc>
                <a:spcPct val="150000"/>
              </a:lnSpc>
              <a:buFont typeface="Arial" panose="020B0604020202020204" pitchFamily="34" charset="0"/>
              <a:buChar char="•"/>
            </a:pPr>
            <a:endParaRPr lang="en-US" sz="2100" b="1" dirty="0"/>
          </a:p>
        </p:txBody>
      </p:sp>
      <p:pic>
        <p:nvPicPr>
          <p:cNvPr id="3" name="Picture 2"/>
          <p:cNvPicPr>
            <a:picLocks noChangeAspect="1"/>
          </p:cNvPicPr>
          <p:nvPr/>
        </p:nvPicPr>
        <p:blipFill rotWithShape="1">
          <a:blip r:embed="rId2"/>
          <a:srcRect l="7087" t="13058" r="7145" b="8194"/>
          <a:stretch/>
        </p:blipFill>
        <p:spPr>
          <a:xfrm>
            <a:off x="2951543" y="1191226"/>
            <a:ext cx="3507129" cy="2174201"/>
          </a:xfrm>
          <a:prstGeom prst="rect">
            <a:avLst/>
          </a:prstGeom>
        </p:spPr>
      </p:pic>
      <p:pic>
        <p:nvPicPr>
          <p:cNvPr id="1026" name="Picture 2" descr="Manufacturing Operations Management | Dassault Systèmes blo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1543" y="4452962"/>
            <a:ext cx="3599728" cy="1979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388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0360"/>
            <a:ext cx="12192000" cy="4939814"/>
          </a:xfrm>
          <a:prstGeom prst="rect">
            <a:avLst/>
          </a:prstGeom>
        </p:spPr>
        <p:txBody>
          <a:bodyPr wrap="square">
            <a:spAutoFit/>
          </a:bodyPr>
          <a:lstStyle/>
          <a:p>
            <a:pPr>
              <a:lnSpc>
                <a:spcPct val="150000"/>
              </a:lnSpc>
            </a:pPr>
            <a:endParaRPr lang="en-US" sz="2100" b="1" dirty="0"/>
          </a:p>
          <a:p>
            <a:pPr marL="342900" indent="-342900">
              <a:lnSpc>
                <a:spcPct val="150000"/>
              </a:lnSpc>
              <a:buFont typeface="Arial" panose="020B0604020202020204" pitchFamily="34" charset="0"/>
              <a:buChar char="•"/>
            </a:pPr>
            <a:r>
              <a:rPr lang="en-US" sz="2100" b="1" dirty="0">
                <a:solidFill>
                  <a:schemeClr val="accent2">
                    <a:lumMod val="75000"/>
                  </a:schemeClr>
                </a:solidFill>
              </a:rPr>
              <a:t>Human Resources</a:t>
            </a:r>
            <a:r>
              <a:rPr lang="en-US" sz="2100" b="1" dirty="0"/>
              <a:t>: </a:t>
            </a:r>
            <a:r>
              <a:rPr lang="en-US" sz="2100" dirty="0"/>
              <a:t>This involves managing the people who will be required to produce the product.</a:t>
            </a:r>
            <a:r>
              <a:rPr lang="en-GB" sz="2100" dirty="0">
                <a:solidFill>
                  <a:srgbClr val="000000"/>
                </a:solidFill>
              </a:rPr>
              <a:t> For example, handling and giving training to the staff.</a:t>
            </a:r>
          </a:p>
          <a:p>
            <a:pPr marL="342900" indent="-342900">
              <a:lnSpc>
                <a:spcPct val="150000"/>
              </a:lnSpc>
              <a:buFont typeface="Arial" panose="020B0604020202020204" pitchFamily="34" charset="0"/>
              <a:buChar char="•"/>
            </a:pPr>
            <a:endParaRPr lang="en-US" sz="2100" b="1" dirty="0"/>
          </a:p>
          <a:p>
            <a:pPr marL="342900" indent="-342900">
              <a:lnSpc>
                <a:spcPct val="150000"/>
              </a:lnSpc>
              <a:buFont typeface="Arial" panose="020B0604020202020204" pitchFamily="34" charset="0"/>
              <a:buChar char="•"/>
            </a:pPr>
            <a:endParaRPr lang="en-US" sz="2100" b="1" dirty="0"/>
          </a:p>
          <a:p>
            <a:pPr marL="342900" indent="-342900">
              <a:lnSpc>
                <a:spcPct val="150000"/>
              </a:lnSpc>
              <a:buFont typeface="Arial" panose="020B0604020202020204" pitchFamily="34" charset="0"/>
              <a:buChar char="•"/>
            </a:pPr>
            <a:endParaRPr lang="en-US" sz="2100" b="1" dirty="0"/>
          </a:p>
          <a:p>
            <a:pPr marL="342900" indent="-342900">
              <a:lnSpc>
                <a:spcPct val="150000"/>
              </a:lnSpc>
              <a:buFont typeface="Arial" panose="020B0604020202020204" pitchFamily="34" charset="0"/>
              <a:buChar char="•"/>
            </a:pPr>
            <a:endParaRPr lang="en-US" sz="2100" b="1" dirty="0"/>
          </a:p>
          <a:p>
            <a:pPr>
              <a:lnSpc>
                <a:spcPct val="150000"/>
              </a:lnSpc>
            </a:pPr>
            <a:endParaRPr lang="en-US" sz="2100" b="1" dirty="0"/>
          </a:p>
          <a:p>
            <a:pPr>
              <a:lnSpc>
                <a:spcPct val="150000"/>
              </a:lnSpc>
            </a:pPr>
            <a:endParaRPr lang="en-US" sz="2100" b="1" dirty="0"/>
          </a:p>
          <a:p>
            <a:pPr marL="342900" indent="-342900">
              <a:lnSpc>
                <a:spcPct val="150000"/>
              </a:lnSpc>
              <a:buFont typeface="Arial" panose="020B0604020202020204" pitchFamily="34" charset="0"/>
              <a:buChar char="•"/>
            </a:pPr>
            <a:r>
              <a:rPr lang="en-US" sz="2100" b="1" dirty="0">
                <a:solidFill>
                  <a:srgbClr val="7030A0"/>
                </a:solidFill>
              </a:rPr>
              <a:t>Finance: </a:t>
            </a:r>
            <a:r>
              <a:rPr lang="en-US" sz="2100" dirty="0"/>
              <a:t>This area involves the management of money in the business.</a:t>
            </a:r>
            <a:endParaRPr lang="en-US" sz="2100" b="1" dirty="0"/>
          </a:p>
        </p:txBody>
      </p:sp>
      <p:pic>
        <p:nvPicPr>
          <p:cNvPr id="2052" name="Picture 4" descr="Human Resource Management (HRM) Definition Meaning | nasscom | The Official  Community of Indian IT Indust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22331" y="1331842"/>
            <a:ext cx="4934977" cy="27759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3986162" y="4603702"/>
            <a:ext cx="3540053" cy="2212534"/>
          </a:xfrm>
          <a:prstGeom prst="rect">
            <a:avLst/>
          </a:prstGeom>
        </p:spPr>
      </p:pic>
    </p:spTree>
    <p:extLst>
      <p:ext uri="{BB962C8B-B14F-4D97-AF65-F5344CB8AC3E}">
        <p14:creationId xmlns:p14="http://schemas.microsoft.com/office/powerpoint/2010/main" val="2510630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5915"/>
            <a:ext cx="12192000" cy="584775"/>
          </a:xfrm>
          <a:prstGeom prst="rect">
            <a:avLst/>
          </a:prstGeom>
        </p:spPr>
        <p:txBody>
          <a:bodyPr wrap="square">
            <a:spAutoFit/>
          </a:bodyPr>
          <a:lstStyle/>
          <a:p>
            <a:pPr algn="ctr"/>
            <a:r>
              <a:rPr lang="en-US" sz="3200" b="1" dirty="0">
                <a:solidFill>
                  <a:schemeClr val="tx2">
                    <a:lumMod val="75000"/>
                  </a:schemeClr>
                </a:solidFill>
              </a:rPr>
              <a:t>FACTORS OF PRODUCTION</a:t>
            </a:r>
          </a:p>
        </p:txBody>
      </p:sp>
      <p:sp>
        <p:nvSpPr>
          <p:cNvPr id="3" name="Rectangle 2"/>
          <p:cNvSpPr/>
          <p:nvPr/>
        </p:nvSpPr>
        <p:spPr>
          <a:xfrm>
            <a:off x="121920" y="797324"/>
            <a:ext cx="11948160" cy="4524315"/>
          </a:xfrm>
          <a:prstGeom prst="rect">
            <a:avLst/>
          </a:prstGeom>
        </p:spPr>
        <p:txBody>
          <a:bodyPr wrap="square">
            <a:spAutoFit/>
          </a:bodyPr>
          <a:lstStyle/>
          <a:p>
            <a:r>
              <a:rPr lang="en-US" sz="2400" dirty="0"/>
              <a:t>In order to produce the goods and services, it requires  4 factors of production.</a:t>
            </a:r>
          </a:p>
          <a:p>
            <a:endParaRPr lang="en-US" sz="2400" dirty="0"/>
          </a:p>
          <a:p>
            <a:r>
              <a:rPr lang="en-US" sz="2400" b="1" u="sng" dirty="0"/>
              <a:t>LAND-</a:t>
            </a:r>
            <a:r>
              <a:rPr lang="en-US" sz="2400" b="1" dirty="0"/>
              <a:t> </a:t>
            </a:r>
            <a:r>
              <a:rPr lang="en-US" sz="2400" dirty="0"/>
              <a:t>all the natural resources required for production of goods </a:t>
            </a:r>
          </a:p>
          <a:p>
            <a:r>
              <a:rPr lang="en-US" sz="2400" dirty="0"/>
              <a:t>and services. Ex- forest, water, fields, minerals, etc.</a:t>
            </a:r>
          </a:p>
          <a:p>
            <a:pPr marL="457200" indent="-457200">
              <a:buFont typeface="Arial" pitchFamily="34" charset="0"/>
              <a:buChar char="•"/>
            </a:pPr>
            <a:endParaRPr lang="en-US" sz="2400" dirty="0"/>
          </a:p>
          <a:p>
            <a:r>
              <a:rPr lang="en-US" sz="2400" b="1" u="sng" dirty="0"/>
              <a:t>LABOUR-</a:t>
            </a:r>
            <a:r>
              <a:rPr lang="en-US" sz="2400" b="1" dirty="0"/>
              <a:t> </a:t>
            </a:r>
            <a:r>
              <a:rPr lang="en-US" sz="2400" dirty="0"/>
              <a:t>the skills and number of people required to work. Ex- Bank Manager, cleaners, </a:t>
            </a:r>
            <a:r>
              <a:rPr lang="en-US" sz="2400" dirty="0" err="1"/>
              <a:t>etc</a:t>
            </a:r>
            <a:endParaRPr lang="en-US" sz="2400" dirty="0"/>
          </a:p>
          <a:p>
            <a:pPr marL="457200" indent="-457200">
              <a:buFont typeface="Arial" pitchFamily="34" charset="0"/>
              <a:buChar char="•"/>
            </a:pPr>
            <a:endParaRPr lang="en-US" sz="2400" dirty="0"/>
          </a:p>
          <a:p>
            <a:r>
              <a:rPr lang="en-US" sz="2400" b="1" u="sng" dirty="0"/>
              <a:t>CAPITAL</a:t>
            </a:r>
            <a:r>
              <a:rPr lang="en-US" sz="2400" b="1" dirty="0"/>
              <a:t>- </a:t>
            </a:r>
            <a:r>
              <a:rPr lang="en-US" sz="2400" dirty="0"/>
              <a:t>the man-made resources like machinery, equipment and finance (capital investment) needed for production of goods and services. Ex- Tools and Machinery.</a:t>
            </a:r>
          </a:p>
          <a:p>
            <a:endParaRPr lang="en-US" sz="2400" b="1" dirty="0"/>
          </a:p>
          <a:p>
            <a:r>
              <a:rPr lang="en-US" sz="2400" b="1" u="sng" dirty="0"/>
              <a:t>ENTERPRISE-</a:t>
            </a:r>
            <a:r>
              <a:rPr lang="en-US" sz="2400" b="1" dirty="0"/>
              <a:t> </a:t>
            </a:r>
            <a:r>
              <a:rPr lang="en-US" sz="2400" dirty="0"/>
              <a:t>the willingness and ability to take risks and make decisions in a business. This includes people who take the risks of setting up the business. (Entrepreneurs)</a:t>
            </a:r>
          </a:p>
        </p:txBody>
      </p:sp>
      <p:pic>
        <p:nvPicPr>
          <p:cNvPr id="4" name="Picture 2" descr="Factors of production - definition, meaning, and examples"/>
          <p:cNvPicPr>
            <a:picLocks noChangeAspect="1" noChangeArrowheads="1"/>
          </p:cNvPicPr>
          <p:nvPr/>
        </p:nvPicPr>
        <p:blipFill rotWithShape="1">
          <a:blip r:embed="rId2">
            <a:extLst>
              <a:ext uri="{28A0092B-C50C-407E-A947-70E740481C1C}">
                <a14:useLocalDpi xmlns:a14="http://schemas.microsoft.com/office/drawing/2010/main" val="0"/>
              </a:ext>
            </a:extLst>
          </a:blip>
          <a:srcRect l="6305" t="11053" r="7980" b="45591"/>
          <a:stretch/>
        </p:blipFill>
        <p:spPr bwMode="auto">
          <a:xfrm>
            <a:off x="1642242" y="5326445"/>
            <a:ext cx="3962400" cy="14952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actors of production - definition, meaning, and examples"/>
          <p:cNvPicPr>
            <a:picLocks noChangeAspect="1" noChangeArrowheads="1"/>
          </p:cNvPicPr>
          <p:nvPr/>
        </p:nvPicPr>
        <p:blipFill rotWithShape="1">
          <a:blip r:embed="rId2">
            <a:extLst>
              <a:ext uri="{28A0092B-C50C-407E-A947-70E740481C1C}">
                <a14:useLocalDpi xmlns:a14="http://schemas.microsoft.com/office/drawing/2010/main" val="0"/>
              </a:ext>
            </a:extLst>
          </a:blip>
          <a:srcRect l="6305" t="53438" r="7980" b="3841"/>
          <a:stretch/>
        </p:blipFill>
        <p:spPr bwMode="auto">
          <a:xfrm>
            <a:off x="5781133" y="5244617"/>
            <a:ext cx="4241310" cy="1577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476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7355"/>
            <a:ext cx="12192000" cy="584775"/>
          </a:xfrm>
          <a:prstGeom prst="rect">
            <a:avLst/>
          </a:prstGeom>
        </p:spPr>
        <p:txBody>
          <a:bodyPr wrap="square">
            <a:spAutoFit/>
          </a:bodyPr>
          <a:lstStyle/>
          <a:p>
            <a:pPr algn="ctr"/>
            <a:r>
              <a:rPr lang="en-US" sz="3200" b="1" dirty="0">
                <a:solidFill>
                  <a:schemeClr val="tx2">
                    <a:lumMod val="75000"/>
                  </a:schemeClr>
                </a:solidFill>
              </a:rPr>
              <a:t>OPPORTUNITY COST</a:t>
            </a:r>
          </a:p>
        </p:txBody>
      </p:sp>
      <p:sp>
        <p:nvSpPr>
          <p:cNvPr id="3" name="Rectangle 2"/>
          <p:cNvSpPr/>
          <p:nvPr/>
        </p:nvSpPr>
        <p:spPr>
          <a:xfrm>
            <a:off x="0" y="802130"/>
            <a:ext cx="12192000" cy="2677656"/>
          </a:xfrm>
          <a:prstGeom prst="rect">
            <a:avLst/>
          </a:prstGeom>
        </p:spPr>
        <p:txBody>
          <a:bodyPr wrap="square">
            <a:spAutoFit/>
          </a:bodyPr>
          <a:lstStyle/>
          <a:p>
            <a:pPr>
              <a:lnSpc>
                <a:spcPct val="150000"/>
              </a:lnSpc>
            </a:pPr>
            <a:r>
              <a:rPr lang="en-US" sz="2400" b="1" dirty="0"/>
              <a:t>Opportunity cost</a:t>
            </a:r>
            <a:r>
              <a:rPr lang="en-US" sz="2400" dirty="0"/>
              <a:t> is the </a:t>
            </a:r>
            <a:r>
              <a:rPr lang="en-US" sz="2400" i="1" u="sng" dirty="0"/>
              <a:t>next best alternative forgone </a:t>
            </a:r>
            <a:r>
              <a:rPr lang="en-US" sz="2400" dirty="0"/>
              <a:t>when making a choice.</a:t>
            </a:r>
          </a:p>
          <a:p>
            <a:pPr>
              <a:lnSpc>
                <a:spcPct val="150000"/>
              </a:lnSpc>
            </a:pPr>
            <a:r>
              <a:rPr lang="en-US" sz="2400" dirty="0"/>
              <a:t>Having limited resources, and thus limited goods and services means that we have to make choices or give up our next choice. Choice makers do not only include consumers, but even the businesses, and the government. </a:t>
            </a:r>
          </a:p>
          <a:p>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4931" y="3069546"/>
            <a:ext cx="3862138" cy="3540294"/>
          </a:xfrm>
          <a:prstGeom prst="rect">
            <a:avLst/>
          </a:prstGeom>
        </p:spPr>
      </p:pic>
    </p:spTree>
    <p:extLst>
      <p:ext uri="{BB962C8B-B14F-4D97-AF65-F5344CB8AC3E}">
        <p14:creationId xmlns:p14="http://schemas.microsoft.com/office/powerpoint/2010/main" val="2240935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4008"/>
            <a:ext cx="12192000" cy="1143070"/>
          </a:xfrm>
          <a:prstGeom prst="rect">
            <a:avLst/>
          </a:prstGeom>
        </p:spPr>
        <p:txBody>
          <a:bodyPr wrap="square">
            <a:spAutoFit/>
          </a:bodyPr>
          <a:lstStyle/>
          <a:p>
            <a:pPr>
              <a:lnSpc>
                <a:spcPct val="150000"/>
              </a:lnSpc>
            </a:pPr>
            <a:r>
              <a:rPr lang="en-US" sz="2400" b="1" dirty="0"/>
              <a:t>Example 01: </a:t>
            </a:r>
            <a:r>
              <a:rPr lang="en-US" sz="2400" dirty="0"/>
              <a:t>A consumer walks into a restaurant and chooses 2 of his favorite food, a pizza and a burger. But due to limited money in hand, he can choose only one. He chooses the pizza. </a:t>
            </a:r>
          </a:p>
        </p:txBody>
      </p:sp>
      <p:pic>
        <p:nvPicPr>
          <p:cNvPr id="3" name="Picture 2" descr="Which do you prefer: burger or pizza? - Quo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1140" y="1844040"/>
            <a:ext cx="5302143" cy="3976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996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 y="605898"/>
            <a:ext cx="12039600" cy="1754326"/>
          </a:xfrm>
          <a:prstGeom prst="rect">
            <a:avLst/>
          </a:prstGeom>
        </p:spPr>
        <p:txBody>
          <a:bodyPr wrap="square">
            <a:spAutoFit/>
          </a:bodyPr>
          <a:lstStyle/>
          <a:p>
            <a:pPr>
              <a:lnSpc>
                <a:spcPct val="150000"/>
              </a:lnSpc>
            </a:pPr>
            <a:r>
              <a:rPr lang="en-US" sz="2400" dirty="0"/>
              <a:t>If he chose the pizza. He had sacrificed or given up on the burger. Therefore the satisfaction he gets from consuming a burger (which he sacrificed- his next best alternative) becomes his opportunity cost.</a:t>
            </a:r>
          </a:p>
        </p:txBody>
      </p:sp>
      <p:pic>
        <p:nvPicPr>
          <p:cNvPr id="3" name="Picture 2" descr="Which do you prefer: burger or pizza? - Quo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0577" y="2245704"/>
            <a:ext cx="4947335" cy="371050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Free Check Mark With Transparent Background, Download Free Check Mark With Transparent  Background png images, Free ClipArts on Clipart Librar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2151" y="4818915"/>
            <a:ext cx="1687985" cy="150043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1579230" y="5624623"/>
            <a:ext cx="2483478" cy="0"/>
          </a:xfrm>
          <a:prstGeom prst="straightConnector1">
            <a:avLst/>
          </a:prstGeom>
          <a:ln w="76200">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6" name="Rectangle 5"/>
          <p:cNvSpPr/>
          <p:nvPr/>
        </p:nvSpPr>
        <p:spPr>
          <a:xfrm>
            <a:off x="1579230" y="5109601"/>
            <a:ext cx="2381348" cy="470696"/>
          </a:xfrm>
          <a:prstGeom prst="rect">
            <a:avLst/>
          </a:prstGeom>
          <a:noFill/>
        </p:spPr>
        <p:txBody>
          <a:bodyPr wrap="square" lIns="91440" tIns="45720" rIns="91440" bIns="45720">
            <a:spAutoFit/>
          </a:bodyPr>
          <a:lstStyle/>
          <a:p>
            <a:pPr algn="ctr"/>
            <a:r>
              <a:rPr lang="en-US" sz="2400" b="1" cap="none" spc="0" dirty="0">
                <a:ln w="22225">
                  <a:solidFill>
                    <a:schemeClr val="accent2"/>
                  </a:solidFill>
                  <a:prstDash val="solid"/>
                </a:ln>
                <a:solidFill>
                  <a:schemeClr val="accent2">
                    <a:lumMod val="40000"/>
                    <a:lumOff val="60000"/>
                  </a:schemeClr>
                </a:solidFill>
                <a:effectLst/>
              </a:rPr>
              <a:t>Opportunity cost</a:t>
            </a:r>
          </a:p>
        </p:txBody>
      </p:sp>
    </p:spTree>
    <p:extLst>
      <p:ext uri="{BB962C8B-B14F-4D97-AF65-F5344CB8AC3E}">
        <p14:creationId xmlns:p14="http://schemas.microsoft.com/office/powerpoint/2010/main" val="457614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4008"/>
            <a:ext cx="12192000" cy="3416320"/>
          </a:xfrm>
          <a:prstGeom prst="rect">
            <a:avLst/>
          </a:prstGeom>
        </p:spPr>
        <p:txBody>
          <a:bodyPr wrap="square">
            <a:spAutoFit/>
          </a:bodyPr>
          <a:lstStyle/>
          <a:p>
            <a:pPr>
              <a:lnSpc>
                <a:spcPct val="150000"/>
              </a:lnSpc>
            </a:pPr>
            <a:r>
              <a:rPr lang="en-US" sz="2400" b="1" dirty="0"/>
              <a:t>Example relating to Business: </a:t>
            </a:r>
            <a:r>
              <a:rPr lang="en-US" sz="2400" dirty="0"/>
              <a:t>An individual has some savings, and wonders if he can invest in a bank to earn interest, or he can use up that money to invest in starting his own business. </a:t>
            </a:r>
          </a:p>
          <a:p>
            <a:pPr>
              <a:lnSpc>
                <a:spcPct val="150000"/>
              </a:lnSpc>
            </a:pPr>
            <a:endParaRPr lang="en-US" sz="2400" dirty="0"/>
          </a:p>
          <a:p>
            <a:pPr>
              <a:lnSpc>
                <a:spcPct val="150000"/>
              </a:lnSpc>
            </a:pPr>
            <a:r>
              <a:rPr lang="en-US" sz="2400" dirty="0"/>
              <a:t>If he decides to start up a business by investing his savings, he will not be able to deposit this money into a bank to earn interest.</a:t>
            </a:r>
          </a:p>
          <a:p>
            <a:pPr>
              <a:lnSpc>
                <a:spcPct val="150000"/>
              </a:lnSpc>
            </a:pPr>
            <a:r>
              <a:rPr lang="en-US" sz="2400" dirty="0"/>
              <a:t>So, earning interest from the bank will be his opportunity cost (the choice that was given up)</a:t>
            </a:r>
          </a:p>
        </p:txBody>
      </p:sp>
      <p:pic>
        <p:nvPicPr>
          <p:cNvPr id="1026" name="Picture 2" descr="How Do Banks Raise Funds- Find Out the Whys &amp; Hows - Bajaj Market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76307" y="3880328"/>
            <a:ext cx="5239386" cy="2779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923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 y="178833"/>
            <a:ext cx="12110990" cy="6465807"/>
          </a:xfrm>
          <a:prstGeom prst="rect">
            <a:avLst/>
          </a:prstGeom>
        </p:spPr>
      </p:pic>
    </p:spTree>
    <p:extLst>
      <p:ext uri="{BB962C8B-B14F-4D97-AF65-F5344CB8AC3E}">
        <p14:creationId xmlns:p14="http://schemas.microsoft.com/office/powerpoint/2010/main" val="948138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60" y="2498725"/>
            <a:ext cx="10515600" cy="1325563"/>
          </a:xfrm>
        </p:spPr>
        <p:txBody>
          <a:bodyPr/>
          <a:lstStyle/>
          <a:p>
            <a:pPr algn="ctr"/>
            <a:r>
              <a:rPr lang="en-US" b="1" dirty="0"/>
              <a:t>END OF CHAPTER</a:t>
            </a:r>
          </a:p>
        </p:txBody>
      </p:sp>
    </p:spTree>
    <p:extLst>
      <p:ext uri="{BB962C8B-B14F-4D97-AF65-F5344CB8AC3E}">
        <p14:creationId xmlns:p14="http://schemas.microsoft.com/office/powerpoint/2010/main" val="35495395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799F83B32740E4DBB24751FB916C4C6" ma:contentTypeVersion="8" ma:contentTypeDescription="Create a new document." ma:contentTypeScope="" ma:versionID="b0660c2f2c7fe2026a5203241b6a850f">
  <xsd:schema xmlns:xsd="http://www.w3.org/2001/XMLSchema" xmlns:xs="http://www.w3.org/2001/XMLSchema" xmlns:p="http://schemas.microsoft.com/office/2006/metadata/properties" xmlns:ns2="17a87988-40bb-4fb6-aebc-01a938c8459b" targetNamespace="http://schemas.microsoft.com/office/2006/metadata/properties" ma:root="true" ma:fieldsID="8be5ae7ec1358cc1e9eca4e7b8310549" ns2:_="">
    <xsd:import namespace="17a87988-40bb-4fb6-aebc-01a938c8459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a87988-40bb-4fb6-aebc-01a938c845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175E2E-2B9B-4189-B028-5AB58B69CCD4}">
  <ds:schemaRefs>
    <ds:schemaRef ds:uri="http://schemas.microsoft.com/sharepoint/v3/contenttype/forms"/>
  </ds:schemaRefs>
</ds:datastoreItem>
</file>

<file path=customXml/itemProps2.xml><?xml version="1.0" encoding="utf-8"?>
<ds:datastoreItem xmlns:ds="http://schemas.openxmlformats.org/officeDocument/2006/customXml" ds:itemID="{2CB4D213-932A-4987-A684-A51A5E1D8F8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FA9C053-AC4B-4E73-BB9E-7E828C74D4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a87988-40bb-4fb6-aebc-01a938c845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1722</TotalTime>
  <Words>797</Words>
  <Application>Microsoft Office PowerPoint</Application>
  <PresentationFormat>Widescreen</PresentationFormat>
  <Paragraphs>81</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Söhne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OF CHAPTER</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Aysha Hasfi</dc:creator>
  <cp:lastModifiedBy>Azra Kiyas</cp:lastModifiedBy>
  <cp:revision>58</cp:revision>
  <dcterms:created xsi:type="dcterms:W3CDTF">2023-08-16T11:06:14Z</dcterms:created>
  <dcterms:modified xsi:type="dcterms:W3CDTF">2025-08-19T11:49:05Z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0x0101002799F83B32740E4DBB24751FB916C4C6</vt:lpwstr>
  </property>
</Properties>
</file>